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3" Type="http://schemas.openxmlformats.org/officeDocument/2006/relationships/viewProps" Target="viewProps.xml" /><Relationship Id="rId22" Type="http://schemas.openxmlformats.org/officeDocument/2006/relationships/presProps" Target="presProps.xml" /><Relationship Id="rId1" Type="http://schemas.openxmlformats.org/officeDocument/2006/relationships/slideMaster" Target="slideMasters/slideMaster1.xml" /><Relationship Id="rId25" Type="http://schemas.openxmlformats.org/officeDocument/2006/relationships/tableStyles" Target="tableStyles.xml" /><Relationship Id="rId2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Resecteion</a:t>
            </a:r>
          </a:p>
        </p:txBody>
      </p:sp>
      <p:pic>
        <p:nvPicPr>
          <p:cNvPr descr="https://deidt7p41jzcy.cloudfront.net/emr_comm.png" id="0" name="Picture 1"/>
          <p:cNvPicPr>
            <a:picLocks noGrp="1" noChangeAspect="1"/>
          </p:cNvPicPr>
          <p:nvPr/>
        </p:nvPicPr>
        <p:blipFill>
          <a:blip r:embed="rId2"/>
          <a:stretch>
            <a:fillRect/>
          </a:stretch>
        </p:blipFill>
        <p:spPr bwMode="auto">
          <a:xfrm>
            <a:off x="1955800" y="1193800"/>
            <a:ext cx="5232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 :::</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p:nvPr>
        </p:nvSpPr>
        <p:spPr/>
        <p:txBody>
          <a:bodyPr/>
          <a:lstStyle/>
          <a:p>
            <a:pPr lvl="0"/>
            <a:r>
              <a:rPr/>
              <a:t>Clear margins around the edge </a:t>
            </a:r>
            <a:r>
              <a:rPr i="1"/>
              <a:t>AND</a:t>
            </a:r>
          </a:p>
          <a:p>
            <a:pPr lvl="0"/>
            <a:r>
              <a:rPr/>
              <a:t>Clear deep margin </a:t>
            </a:r>
            <a:r>
              <a:rPr i="1"/>
              <a:t>AND</a:t>
            </a:r>
          </a:p>
          <a:p>
            <a:pPr lvl="0"/>
            <a:r>
              <a:rPr/>
              <a:t>Tumor appears slow-growing under microscope</a:t>
            </a:r>
          </a:p>
          <a:p>
            <a:pPr lvl="0" indent="0" marL="0">
              <a:buNone/>
            </a:pPr>
          </a:p>
          <a:p>
            <a:pPr lvl="0" indent="0" marL="0">
              <a:buNone/>
            </a:pPr>
            <a:r>
              <a:rPr/>
              <a:t>EMR may be sufficient treatment (without surgery)</a:t>
            </a:r>
          </a:p>
          <a:p>
            <a:pPr lvl="0" indent="0" marL="0">
              <a:spcBef>
                <a:spcPts val="3000"/>
              </a:spcBef>
              <a:buNone/>
            </a:pPr>
            <a:r>
              <a:rPr b="1"/>
              <a:t>Endoscopic Mucosal Resection - Unfavorable</a:t>
            </a:r>
          </a:p>
          <a:p>
            <a:pPr lvl="0"/>
            <a:r>
              <a:rPr/>
              <a:t>Involved margins around the edge. </a:t>
            </a:r>
            <a:r>
              <a:rPr i="1"/>
              <a:t>OR</a:t>
            </a:r>
          </a:p>
          <a:p>
            <a:pPr lvl="0"/>
            <a:r>
              <a:rPr/>
              <a:t>Involved deep margin </a:t>
            </a:r>
            <a:r>
              <a:rPr i="1"/>
              <a:t>OR</a:t>
            </a:r>
          </a:p>
          <a:p>
            <a:pPr lvl="0"/>
            <a:r>
              <a:rPr/>
              <a:t>Tumor appears rapidly-growing under microscope</a:t>
            </a:r>
          </a:p>
          <a:p>
            <a:pPr lvl="0" indent="0" marL="0">
              <a:buNone/>
            </a:pPr>
            <a:r>
              <a:rPr/>
              <a:t>Esophagectomy (surgery) is standard recommendation</a:t>
            </a:r>
          </a:p>
          <a:p>
            <a:pPr lvl="0" indent="0" marL="0">
              <a:buNone/>
            </a:pP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2024-10-22T18:01:01Z</dcterms:created>
  <dcterms:modified xsi:type="dcterms:W3CDTF">2024-10-22T18:01:01Z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